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Raleway"/>
      <p:regular r:id="rId39"/>
      <p:bold r:id="rId40"/>
      <p:italic r:id="rId41"/>
      <p:boldItalic r:id="rId42"/>
    </p:embeddedFont>
    <p:embeddedFont>
      <p:font typeface="Lato"/>
      <p:regular r:id="rId43"/>
      <p:bold r:id="rId44"/>
      <p:italic r:id="rId45"/>
      <p:boldItalic r:id="rId46"/>
    </p:embeddedFont>
    <p:embeddedFont>
      <p:font typeface="Tahoma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E9B3B68-51B6-41F4-A0E2-70065A5C17B4}">
  <a:tblStyle styleId="{DE9B3B68-51B6-41F4-A0E2-70065A5C17B4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rgbClr val="000000">
              <a:alpha val="20000"/>
            </a:srgbClr>
          </a:solidFill>
        </a:fill>
      </a:tcStyle>
    </a:band1H>
    <a:band2H>
      <a:tcTxStyle/>
    </a:band2H>
    <a:band1V>
      <a:tcTxStyle/>
      <a:tcStyle>
        <a:fill>
          <a:solidFill>
            <a:srgbClr val="000000">
              <a:alpha val="20000"/>
            </a:srgbClr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/>
      <a:tcStyle>
        <a:tcBdr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  <a:tblStyle styleId="{571590BA-12AB-458C-B88C-91502F6F01D5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bold.fntdata"/><Relationship Id="rId20" Type="http://schemas.openxmlformats.org/officeDocument/2006/relationships/slide" Target="slides/slide14.xml"/><Relationship Id="rId42" Type="http://schemas.openxmlformats.org/officeDocument/2006/relationships/font" Target="fonts/Raleway-boldItalic.fntdata"/><Relationship Id="rId41" Type="http://schemas.openxmlformats.org/officeDocument/2006/relationships/font" Target="fonts/Raleway-italic.fntdata"/><Relationship Id="rId22" Type="http://schemas.openxmlformats.org/officeDocument/2006/relationships/slide" Target="slides/slide16.xml"/><Relationship Id="rId44" Type="http://schemas.openxmlformats.org/officeDocument/2006/relationships/font" Target="fonts/Lato-bold.fntdata"/><Relationship Id="rId21" Type="http://schemas.openxmlformats.org/officeDocument/2006/relationships/slide" Target="slides/slide15.xml"/><Relationship Id="rId43" Type="http://schemas.openxmlformats.org/officeDocument/2006/relationships/font" Target="fonts/Lato-regular.fntdata"/><Relationship Id="rId24" Type="http://schemas.openxmlformats.org/officeDocument/2006/relationships/slide" Target="slides/slide18.xml"/><Relationship Id="rId46" Type="http://schemas.openxmlformats.org/officeDocument/2006/relationships/font" Target="fonts/Lato-boldItalic.fntdata"/><Relationship Id="rId23" Type="http://schemas.openxmlformats.org/officeDocument/2006/relationships/slide" Target="slides/slide17.xml"/><Relationship Id="rId45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Tahoma-bold.fntdata"/><Relationship Id="rId25" Type="http://schemas.openxmlformats.org/officeDocument/2006/relationships/slide" Target="slides/slide19.xml"/><Relationship Id="rId47" Type="http://schemas.openxmlformats.org/officeDocument/2006/relationships/font" Target="fonts/Tahoma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aleway-regular.fntdata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ca6142e81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ca6142e81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ca6142e81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ca6142e81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ca6142e81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ca6142e81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ca6c187e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ca6c187e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ca6c187e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ca6c187e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ca6c187e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ca6c187e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ca6142e81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ca6142e81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ca6c187e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ca6c187e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ca6c187e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ca6c187e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ca6c187e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ca6c187e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ca6c187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ca6c187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ca6c187e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ca6c187e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ca6c187e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5ca6c187e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ca6142e81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ca6142e81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5ca5388003_0_0:notes"/>
          <p:cNvSpPr txBox="1"/>
          <p:nvPr>
            <p:ph idx="12" type="sldNum"/>
          </p:nvPr>
        </p:nvSpPr>
        <p:spPr>
          <a:xfrm>
            <a:off x="3881438" y="8686512"/>
            <a:ext cx="2975400" cy="4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98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5ca5388003_0_0:notes"/>
          <p:cNvSpPr/>
          <p:nvPr>
            <p:ph idx="2" type="sldImg"/>
          </p:nvPr>
        </p:nvSpPr>
        <p:spPr>
          <a:xfrm>
            <a:off x="317556" y="646545"/>
            <a:ext cx="5417400" cy="3140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42" name="Google Shape;242;g5ca5388003_0_0:notes"/>
          <p:cNvSpPr txBox="1"/>
          <p:nvPr>
            <p:ph idx="1" type="body"/>
          </p:nvPr>
        </p:nvSpPr>
        <p:spPr>
          <a:xfrm>
            <a:off x="806824" y="3971636"/>
            <a:ext cx="4437600" cy="3694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Times New Roman"/>
              <a:buNone/>
            </a:pPr>
            <a:r>
              <a:rPr lang="en" sz="1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all seems great!  This must be too good to be true…</a:t>
            </a:r>
            <a:endParaRPr sz="1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ca6142e81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ca6142e81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ca6142e81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5ca6142e81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5ca6c187ec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5ca6c187ec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ca6c187ec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ca6c187ec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5ca6c187ec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5ca6c187ec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ca6c187ec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ca6c187ec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a6142e8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a6142e8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ca5388003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5ca5388003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ca5388003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ca5388003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ca6c187ec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5ca6c187ec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ca6142e81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ca6142e81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ca6142e81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ca6142e81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ca6142e81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ca6142e81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ca6142e81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ca6142e81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ca6142e81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ca6142e81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ca6142e81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ca6142e81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showMasterSp="0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/>
          <p:nvPr>
            <p:ph type="title"/>
          </p:nvPr>
        </p:nvSpPr>
        <p:spPr>
          <a:xfrm>
            <a:off x="457200" y="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8000" lIns="76025" spcFirstLastPara="1" rIns="76025" wrap="square" tIns="380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152401" y="971550"/>
            <a:ext cx="88392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8000" lIns="76025" spcFirstLastPara="1" rIns="76025" wrap="square" tIns="38000">
            <a:noAutofit/>
          </a:bodyPr>
          <a:lstStyle>
            <a:lvl1pPr indent="-32385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/>
            </a:lvl1pPr>
            <a:lvl2pPr indent="-32385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/>
            </a:lvl2pPr>
            <a:lvl3pPr indent="-323850" lvl="2" marL="1371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/>
            </a:lvl3pPr>
            <a:lvl4pPr indent="-323850" lvl="3" marL="1828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/>
            </a:lvl4pPr>
            <a:lvl5pPr indent="-323850" lvl="4" marL="22860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/>
            </a:lvl5pPr>
            <a:lvl6pPr indent="-32385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/>
            </a:lvl6pPr>
            <a:lvl7pPr indent="-32385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/>
            </a:lvl7pPr>
            <a:lvl8pPr indent="-32385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/>
            </a:lvl8pPr>
            <a:lvl9pPr indent="-32385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/>
            </a:lvl9pPr>
          </a:lstStyle>
          <a:p/>
        </p:txBody>
      </p:sp>
      <p:pic>
        <p:nvPicPr>
          <p:cNvPr descr="C:\Users\Chris\University\Teaching\cs221\WWW\slides\img\stanford.png" id="85" name="Google Shape;8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04776" y="4440598"/>
            <a:ext cx="681109" cy="679522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/>
        </p:nvSpPr>
        <p:spPr>
          <a:xfrm>
            <a:off x="2862974" y="4866501"/>
            <a:ext cx="31005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8000" lIns="76025" spcFirstLastPara="1" rIns="76025" wrap="square" tIns="380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A5A5A5"/>
                </a:solidFill>
                <a:latin typeface="Tahoma"/>
                <a:ea typeface="Tahoma"/>
                <a:cs typeface="Tahoma"/>
                <a:sym typeface="Tahoma"/>
              </a:rPr>
              <a:t>Piech, CS106A,</a:t>
            </a:r>
            <a:r>
              <a:rPr lang="en" sz="1500">
                <a:solidFill>
                  <a:srgbClr val="A5A5A5"/>
                </a:solidFill>
                <a:latin typeface="Tahoma"/>
                <a:ea typeface="Tahoma"/>
                <a:cs typeface="Tahoma"/>
                <a:sym typeface="Tahoma"/>
              </a:rPr>
              <a:t> Stanford University</a:t>
            </a:r>
            <a:endParaRPr sz="1500">
              <a:solidFill>
                <a:srgbClr val="A5A5A5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ArrayLists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Bridge</a:t>
            </a:r>
            <a:endParaRPr/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 Saavedra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on slides by Chris Piech (¡Mil gracias!)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Características</a:t>
            </a:r>
            <a:endParaRPr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Son</a:t>
            </a:r>
            <a:r>
              <a:rPr lang="en" sz="1800"/>
              <a:t> </a:t>
            </a:r>
            <a:r>
              <a:rPr b="1" lang="en" sz="1800"/>
              <a:t>homogéneas</a:t>
            </a:r>
            <a:r>
              <a:rPr lang="en" sz="1800"/>
              <a:t>: g</a:t>
            </a:r>
            <a:r>
              <a:rPr lang="en" sz="1800"/>
              <a:t>uardan el </a:t>
            </a:r>
            <a:r>
              <a:rPr b="1" lang="en" sz="1800"/>
              <a:t>mismo tipo</a:t>
            </a:r>
            <a:r>
              <a:rPr lang="en" sz="1800"/>
              <a:t> de variables.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Para usarlas deben: Import java_util*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Se puede </a:t>
            </a:r>
            <a:r>
              <a:rPr b="1" lang="en" sz="1800"/>
              <a:t>agregar</a:t>
            </a:r>
            <a:r>
              <a:rPr lang="en" sz="1800"/>
              <a:t> y </a:t>
            </a:r>
            <a:r>
              <a:rPr b="1" lang="en" sz="1800"/>
              <a:t>remover</a:t>
            </a:r>
            <a:r>
              <a:rPr lang="en" sz="1800"/>
              <a:t> elementos (además de otras funcionalidades súper chéveres :-) ).</a:t>
            </a:r>
            <a:endParaRPr sz="1800"/>
          </a:p>
          <a:p>
            <a:pPr indent="-342900" lvl="1" marL="914400" rtl="0" algn="l">
              <a:spcBef>
                <a:spcPts val="16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Por ejemplo: agregar elementos al final de lista.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Las operaciones son implementadas como métodos.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tan grande es una lista?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Sintaxis - Nuestra primera ArrayList</a:t>
            </a:r>
            <a:endParaRPr/>
          </a:p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/>
        </p:nvSpPr>
        <p:spPr>
          <a:xfrm>
            <a:off x="-353125" y="2720975"/>
            <a:ext cx="94971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92100">
            <a:noAutofit/>
          </a:bodyPr>
          <a:lstStyle/>
          <a:p>
            <a:pPr indent="0" lvl="0" marL="0" marR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 m</a:t>
            </a:r>
            <a:r>
              <a:rPr lang="en" sz="2000">
                <a:latin typeface="Courier"/>
                <a:ea typeface="Courier"/>
                <a:cs typeface="Courier"/>
                <a:sym typeface="Courier"/>
              </a:rPr>
              <a:t>i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 = </a:t>
            </a:r>
            <a:r>
              <a:rPr b="1" lang="en" sz="20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new 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ArrayList&lt;String&gt;();</a:t>
            </a:r>
            <a:endParaRPr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Encabezado de los métoods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6"/>
          <p:cNvSpPr txBox="1"/>
          <p:nvPr/>
        </p:nvSpPr>
        <p:spPr>
          <a:xfrm>
            <a:off x="-353125" y="2720975"/>
            <a:ext cx="94971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92100">
            <a:noAutofit/>
          </a:bodyPr>
          <a:lstStyle/>
          <a:p>
            <a:pPr indent="0" lvl="0" marL="0" marR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</a:t>
            </a:r>
            <a:r>
              <a:rPr lang="en" sz="20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&lt;String&gt;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m</a:t>
            </a:r>
            <a:r>
              <a:rPr lang="en" sz="2000">
                <a:latin typeface="Courier"/>
                <a:ea typeface="Courier"/>
                <a:cs typeface="Courier"/>
                <a:sym typeface="Courier"/>
              </a:rPr>
              <a:t>i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 = </a:t>
            </a:r>
            <a:r>
              <a:rPr b="1" lang="en" sz="20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new 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ArrayList&lt;String&gt;();</a:t>
            </a:r>
            <a:endParaRPr sz="2000"/>
          </a:p>
        </p:txBody>
      </p:sp>
      <p:sp>
        <p:nvSpPr>
          <p:cNvPr id="177" name="Google Shape;177;p26"/>
          <p:cNvSpPr/>
          <p:nvPr/>
        </p:nvSpPr>
        <p:spPr>
          <a:xfrm rot="-2276722">
            <a:off x="2051279" y="3229944"/>
            <a:ext cx="214178" cy="448458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6"/>
          <p:cNvSpPr txBox="1"/>
          <p:nvPr/>
        </p:nvSpPr>
        <p:spPr>
          <a:xfrm>
            <a:off x="1852250" y="3738875"/>
            <a:ext cx="21279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Tipo de objeto que mi ArrayList va a guardar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Encabezado de los métoods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7"/>
          <p:cNvSpPr txBox="1"/>
          <p:nvPr/>
        </p:nvSpPr>
        <p:spPr>
          <a:xfrm>
            <a:off x="-353125" y="2720975"/>
            <a:ext cx="94971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92100">
            <a:noAutofit/>
          </a:bodyPr>
          <a:lstStyle/>
          <a:p>
            <a:pPr indent="0" lvl="0" marL="0" marR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</a:t>
            </a:r>
            <a:r>
              <a:rPr lang="en" sz="2000">
                <a:solidFill>
                  <a:schemeClr val="accent1"/>
                </a:solidFill>
                <a:latin typeface="Courier"/>
                <a:ea typeface="Courier"/>
                <a:cs typeface="Courier"/>
                <a:sym typeface="Courier"/>
              </a:rPr>
              <a:t>&lt;String&gt;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" sz="2000">
                <a:solidFill>
                  <a:schemeClr val="accent3"/>
                </a:solidFill>
                <a:latin typeface="Courier"/>
                <a:ea typeface="Courier"/>
                <a:cs typeface="Courier"/>
                <a:sym typeface="Courier"/>
              </a:rPr>
              <a:t>miArrayList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= </a:t>
            </a:r>
            <a:r>
              <a:rPr b="1" lang="en" sz="20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new 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ArrayList&lt;String&gt;();</a:t>
            </a:r>
            <a:endParaRPr sz="2000"/>
          </a:p>
        </p:txBody>
      </p:sp>
      <p:sp>
        <p:nvSpPr>
          <p:cNvPr id="186" name="Google Shape;186;p27"/>
          <p:cNvSpPr/>
          <p:nvPr/>
        </p:nvSpPr>
        <p:spPr>
          <a:xfrm rot="-2276722">
            <a:off x="3735154" y="3076844"/>
            <a:ext cx="214178" cy="448458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7"/>
          <p:cNvSpPr txBox="1"/>
          <p:nvPr/>
        </p:nvSpPr>
        <p:spPr>
          <a:xfrm>
            <a:off x="3245275" y="3631725"/>
            <a:ext cx="21279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Nombre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Encabezado de los métodos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8"/>
          <p:cNvSpPr txBox="1"/>
          <p:nvPr/>
        </p:nvSpPr>
        <p:spPr>
          <a:xfrm>
            <a:off x="-353125" y="2720975"/>
            <a:ext cx="94971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92100">
            <a:noAutofit/>
          </a:bodyPr>
          <a:lstStyle/>
          <a:p>
            <a:pPr indent="0" lvl="0" marL="0" marR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</a:t>
            </a:r>
            <a:r>
              <a:rPr lang="en" sz="20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&lt;String&gt;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m</a:t>
            </a:r>
            <a:r>
              <a:rPr lang="en" sz="2000">
                <a:latin typeface="Courier"/>
                <a:ea typeface="Courier"/>
                <a:cs typeface="Courier"/>
                <a:sym typeface="Courier"/>
              </a:rPr>
              <a:t>i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 = </a:t>
            </a:r>
            <a:r>
              <a:rPr b="1" lang="en" sz="20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new 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ArrayList&lt;String&gt;();</a:t>
            </a:r>
            <a:endParaRPr sz="2000"/>
          </a:p>
        </p:txBody>
      </p:sp>
      <p:sp>
        <p:nvSpPr>
          <p:cNvPr id="195" name="Google Shape;195;p28"/>
          <p:cNvSpPr/>
          <p:nvPr/>
        </p:nvSpPr>
        <p:spPr>
          <a:xfrm rot="-2276722">
            <a:off x="7686104" y="3107119"/>
            <a:ext cx="214178" cy="448458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8"/>
          <p:cNvSpPr txBox="1"/>
          <p:nvPr/>
        </p:nvSpPr>
        <p:spPr>
          <a:xfrm>
            <a:off x="6729250" y="3574050"/>
            <a:ext cx="21279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El mismo tipo acá pero debe tener un ( ).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podemos hacer?</a:t>
            </a:r>
            <a:endParaRPr/>
          </a:p>
        </p:txBody>
      </p: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445250" y="2078875"/>
            <a:ext cx="7972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 miArrayList = </a:t>
            </a:r>
            <a:r>
              <a:rPr b="1" lang="en" sz="18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new </a:t>
            </a: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ArrayList&lt;String&gt;();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22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rPr>
              <a:t>// Adiciona elementos al final</a:t>
            </a:r>
            <a:endParaRPr sz="2200">
              <a:solidFill>
                <a:srgbClr val="008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miArrayList.add(“feliz”);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</a:t>
            </a:r>
            <a:r>
              <a:rPr lang="en"/>
              <a:t>Qué podemos hacer? - Adicionar</a:t>
            </a:r>
            <a:endParaRPr/>
          </a:p>
        </p:txBody>
      </p:sp>
      <p:sp>
        <p:nvSpPr>
          <p:cNvPr id="208" name="Google Shape;208;p30"/>
          <p:cNvSpPr txBox="1"/>
          <p:nvPr>
            <p:ph idx="1" type="body"/>
          </p:nvPr>
        </p:nvSpPr>
        <p:spPr>
          <a:xfrm>
            <a:off x="445250" y="2078875"/>
            <a:ext cx="7972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 miArrayList = </a:t>
            </a:r>
            <a:r>
              <a:rPr b="1" lang="en" sz="18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new </a:t>
            </a: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ArrayList&lt;String&gt;();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rPr>
              <a:t>// Adiciona elementos al final</a:t>
            </a:r>
            <a:endParaRPr sz="2200">
              <a:solidFill>
                <a:srgbClr val="008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miArrayList.add(“feliz”);</a:t>
            </a:r>
            <a:endParaRPr sz="22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miArrayList.add(“dia”);</a:t>
            </a:r>
            <a:endParaRPr sz="22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miArrayList.add(“de”);</a:t>
            </a:r>
            <a:endParaRPr sz="22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miArrayList.add(“mucha”);</a:t>
            </a:r>
            <a:endParaRPr sz="22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miArrayList.add(“inspiracion”);</a:t>
            </a:r>
            <a:endParaRPr sz="22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</a:t>
            </a:r>
            <a:r>
              <a:rPr lang="en"/>
              <a:t>Qué podemos hacer? - Acceder</a:t>
            </a:r>
            <a:endParaRPr/>
          </a:p>
        </p:txBody>
      </p:sp>
      <p:sp>
        <p:nvSpPr>
          <p:cNvPr id="214" name="Google Shape;214;p31"/>
          <p:cNvSpPr txBox="1"/>
          <p:nvPr>
            <p:ph idx="1" type="body"/>
          </p:nvPr>
        </p:nvSpPr>
        <p:spPr>
          <a:xfrm>
            <a:off x="445250" y="2078875"/>
            <a:ext cx="7972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 miArrayList = </a:t>
            </a:r>
            <a:r>
              <a:rPr b="1" lang="en" sz="18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new </a:t>
            </a: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ArrayList&lt;String&gt;();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Adiciona elementos al final</a:t>
            </a:r>
            <a:endParaRPr sz="22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imprimir(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miArrayList.get(0)); </a:t>
            </a:r>
            <a:r>
              <a:rPr lang="en" sz="20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//Imprime</a:t>
            </a:r>
            <a:r>
              <a:rPr lang="en" sz="20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“feliz</a:t>
            </a:r>
            <a:r>
              <a:rPr lang="en" sz="20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”</a:t>
            </a:r>
            <a:endParaRPr sz="20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imprimir(miArrayList.get(1));</a:t>
            </a:r>
            <a:r>
              <a:rPr lang="en" sz="20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//Imprime</a:t>
            </a:r>
            <a:r>
              <a:rPr lang="en" sz="22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“dia”</a:t>
            </a:r>
            <a:endParaRPr sz="22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imprimir(miArrayList.get(2));</a:t>
            </a:r>
            <a:r>
              <a:rPr lang="en" sz="20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//Imprime</a:t>
            </a: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" sz="22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“de</a:t>
            </a:r>
            <a:r>
              <a:rPr lang="en" sz="22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”</a:t>
            </a:r>
            <a:endParaRPr sz="22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imprimir(miArrayList.get(3));</a:t>
            </a:r>
            <a:r>
              <a:rPr lang="en" sz="20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//Imprime</a:t>
            </a:r>
            <a:r>
              <a:rPr lang="en" sz="22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“mucha”</a:t>
            </a:r>
            <a:endParaRPr sz="22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imprimir(miArrayList.get(4));</a:t>
            </a:r>
            <a:r>
              <a:rPr lang="en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//Imprime</a:t>
            </a:r>
            <a:r>
              <a:rPr lang="en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“inspiracion”</a:t>
            </a: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</a:t>
            </a:r>
            <a:r>
              <a:rPr lang="en"/>
              <a:t>Qué podemos hacer? - OJO</a:t>
            </a:r>
            <a:endParaRPr/>
          </a:p>
        </p:txBody>
      </p:sp>
      <p:sp>
        <p:nvSpPr>
          <p:cNvPr id="220" name="Google Shape;220;p32"/>
          <p:cNvSpPr txBox="1"/>
          <p:nvPr>
            <p:ph idx="1" type="body"/>
          </p:nvPr>
        </p:nvSpPr>
        <p:spPr>
          <a:xfrm>
            <a:off x="445250" y="2078875"/>
            <a:ext cx="7972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Tipo equivocado - Estamos en problemas - no va a compilar</a:t>
            </a:r>
            <a:endParaRPr sz="22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SEtiqueta etiqueta = </a:t>
            </a:r>
            <a:r>
              <a:rPr b="1" lang="en" sz="20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new</a:t>
            </a:r>
            <a:r>
              <a:rPr lang="en" sz="20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SEtiqueta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(“feliz dia”);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miArrayList.add(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etiqueta</a:t>
            </a: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label);</a:t>
            </a:r>
            <a:endParaRPr sz="20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1375" y="1562525"/>
            <a:ext cx="4738501" cy="32094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¿Por qué este programa es difícil de escribir?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</a:t>
            </a:r>
            <a:r>
              <a:rPr lang="en"/>
              <a:t>Qué podemos hacer? - OJO</a:t>
            </a:r>
            <a:endParaRPr/>
          </a:p>
        </p:txBody>
      </p:sp>
      <p:sp>
        <p:nvSpPr>
          <p:cNvPr id="226" name="Google Shape;226;p33"/>
          <p:cNvSpPr txBox="1"/>
          <p:nvPr>
            <p:ph idx="1" type="body"/>
          </p:nvPr>
        </p:nvSpPr>
        <p:spPr>
          <a:xfrm>
            <a:off x="445250" y="2078875"/>
            <a:ext cx="7972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Index inválido- Estamos en problemas - Crashes! - IndexOutOfBoundsException</a:t>
            </a:r>
            <a:endParaRPr sz="22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imprimir(miArrayList.get(5));</a:t>
            </a:r>
            <a:r>
              <a:rPr lang="en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Oppss está vacío...</a:t>
            </a: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Qué podemos hacer? - Ciclos</a:t>
            </a:r>
            <a:endParaRPr/>
          </a:p>
        </p:txBody>
      </p:sp>
      <p:sp>
        <p:nvSpPr>
          <p:cNvPr id="232" name="Google Shape;232;p34"/>
          <p:cNvSpPr txBox="1"/>
          <p:nvPr>
            <p:ph idx="1" type="body"/>
          </p:nvPr>
        </p:nvSpPr>
        <p:spPr>
          <a:xfrm>
            <a:off x="445250" y="2078875"/>
            <a:ext cx="7972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Acceder a los elementos por su index (empezando en 0)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for (int i = 0; i &lt; miArrayList.size(); i++) {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	String str = miArrayList.get(i);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	println(str);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}</a:t>
            </a:r>
            <a:endParaRPr sz="22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91440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feliz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91440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dia</a:t>
            </a: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91440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de</a:t>
            </a: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91440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mucha</a:t>
            </a: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91440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inspiracion</a:t>
            </a:r>
            <a:endParaRPr sz="18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</a:t>
            </a:r>
            <a:r>
              <a:rPr lang="en"/>
              <a:t>Qué podemos hacer? - Remove</a:t>
            </a:r>
            <a:endParaRPr/>
          </a:p>
        </p:txBody>
      </p:sp>
      <p:sp>
        <p:nvSpPr>
          <p:cNvPr id="238" name="Google Shape;238;p3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Un elemento a la vez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Remover: mueve a TODOS los elementos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en" sz="2400"/>
              <a:t>No les gustan los espacios en blanco.</a:t>
            </a:r>
            <a:endParaRPr sz="2400"/>
          </a:p>
          <a:p>
            <a:pPr indent="0" lvl="1" marL="0" rtl="0" algn="ctr">
              <a:lnSpc>
                <a:spcPct val="83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miArrayList.remove(2);</a:t>
            </a:r>
            <a:endParaRPr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480" y="0"/>
            <a:ext cx="91431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8000" lIns="76025" spcFirstLastPara="1" rIns="76025" wrap="square" tIns="380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Métodos de la Clase </a:t>
            </a:r>
            <a:r>
              <a:rPr b="1" lang="en" sz="3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ArrayList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45" name="Google Shape;245;p36"/>
          <p:cNvGrpSpPr/>
          <p:nvPr/>
        </p:nvGrpSpPr>
        <p:grpSpPr>
          <a:xfrm>
            <a:off x="533824" y="685800"/>
            <a:ext cx="8095400" cy="889397"/>
            <a:chOff x="336" y="672"/>
            <a:chExt cx="5100" cy="747"/>
          </a:xfrm>
        </p:grpSpPr>
        <p:sp>
          <p:nvSpPr>
            <p:cNvPr id="246" name="Google Shape;246;p36"/>
            <p:cNvSpPr/>
            <p:nvPr/>
          </p:nvSpPr>
          <p:spPr>
            <a:xfrm>
              <a:off x="336" y="688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47" name="Google Shape;247;p36"/>
            <p:cNvSpPr txBox="1"/>
            <p:nvPr/>
          </p:nvSpPr>
          <p:spPr>
            <a:xfrm>
              <a:off x="384" y="672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boolean add(&lt;T&gt; element)</a:t>
              </a:r>
              <a:endParaRPr b="1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48" name="Google Shape;248;p36"/>
            <p:cNvSpPr txBox="1"/>
            <p:nvPr/>
          </p:nvSpPr>
          <p:spPr>
            <a:xfrm>
              <a:off x="576" y="801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Adiciona un nuevo elemento al final de </a:t>
              </a:r>
              <a:r>
                <a:rPr b="1" lang="en" sz="13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ArrayList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; el valor que retorna siempre es</a:t>
              </a:r>
              <a:r>
                <a:rPr b="1" lang="en" sz="13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true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 </a:t>
              </a:r>
              <a:endParaRPr sz="1200"/>
            </a:p>
          </p:txBody>
        </p:sp>
        <p:sp>
          <p:nvSpPr>
            <p:cNvPr id="249" name="Google Shape;249;p36"/>
            <p:cNvSpPr/>
            <p:nvPr/>
          </p:nvSpPr>
          <p:spPr>
            <a:xfrm>
              <a:off x="336" y="1006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50" name="Google Shape;250;p36"/>
            <p:cNvSpPr txBox="1"/>
            <p:nvPr/>
          </p:nvSpPr>
          <p:spPr>
            <a:xfrm>
              <a:off x="384" y="990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void add(int index, &lt;T&gt; element)</a:t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51" name="Google Shape;251;p36"/>
            <p:cNvSpPr txBox="1"/>
            <p:nvPr/>
          </p:nvSpPr>
          <p:spPr>
            <a:xfrm>
              <a:off x="576" y="1119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Inserta un nuevo elemento en la </a:t>
              </a:r>
              <a:r>
                <a:rPr b="1" lang="en" sz="13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ArrayList 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antes de la posición especificada en el index 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</a:t>
              </a:r>
              <a:endParaRPr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52" name="Google Shape;252;p36"/>
          <p:cNvGrpSpPr/>
          <p:nvPr/>
        </p:nvGrpSpPr>
        <p:grpSpPr>
          <a:xfrm>
            <a:off x="533824" y="1443038"/>
            <a:ext cx="8095400" cy="1268016"/>
            <a:chOff x="336" y="1308"/>
            <a:chExt cx="5100" cy="1065"/>
          </a:xfrm>
        </p:grpSpPr>
        <p:sp>
          <p:nvSpPr>
            <p:cNvPr id="253" name="Google Shape;253;p36"/>
            <p:cNvSpPr/>
            <p:nvPr/>
          </p:nvSpPr>
          <p:spPr>
            <a:xfrm>
              <a:off x="336" y="1324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54" name="Google Shape;254;p36"/>
            <p:cNvSpPr txBox="1"/>
            <p:nvPr/>
          </p:nvSpPr>
          <p:spPr>
            <a:xfrm>
              <a:off x="384" y="1308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&lt;T&gt; remove(int index)</a:t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55" name="Google Shape;255;p36"/>
            <p:cNvSpPr txBox="1"/>
            <p:nvPr/>
          </p:nvSpPr>
          <p:spPr>
            <a:xfrm>
              <a:off x="576" y="1437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Remueve el elemento en la posición especificada y retorna el valor. </a:t>
              </a:r>
              <a:endParaRPr sz="1200"/>
            </a:p>
          </p:txBody>
        </p:sp>
        <p:sp>
          <p:nvSpPr>
            <p:cNvPr id="256" name="Google Shape;256;p36"/>
            <p:cNvSpPr/>
            <p:nvPr/>
          </p:nvSpPr>
          <p:spPr>
            <a:xfrm>
              <a:off x="336" y="1642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57" name="Google Shape;257;p36"/>
            <p:cNvSpPr txBox="1"/>
            <p:nvPr/>
          </p:nvSpPr>
          <p:spPr>
            <a:xfrm>
              <a:off x="384" y="1626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boolean remove(&lt;T&gt; element)</a:t>
              </a:r>
              <a:endParaRPr b="1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58" name="Google Shape;258;p36"/>
            <p:cNvSpPr txBox="1"/>
            <p:nvPr/>
          </p:nvSpPr>
          <p:spPr>
            <a:xfrm>
              <a:off x="576" y="1755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Remueve la primera instancia del </a:t>
              </a:r>
              <a:r>
                <a:rPr b="1" lang="en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element</a:t>
              </a:r>
              <a:r>
                <a:rPr lang="en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, si aparece; devuelve </a:t>
              </a:r>
              <a:r>
                <a:rPr b="1" lang="en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true</a:t>
              </a:r>
              <a:r>
                <a:rPr lang="en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si se encuentra un “match”</a:t>
              </a:r>
              <a:r>
                <a:rPr lang="en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 </a:t>
              </a:r>
              <a:endParaRPr/>
            </a:p>
          </p:txBody>
        </p:sp>
        <p:sp>
          <p:nvSpPr>
            <p:cNvPr id="259" name="Google Shape;259;p36"/>
            <p:cNvSpPr/>
            <p:nvPr/>
          </p:nvSpPr>
          <p:spPr>
            <a:xfrm>
              <a:off x="336" y="1960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60" name="Google Shape;260;p36"/>
            <p:cNvSpPr txBox="1"/>
            <p:nvPr/>
          </p:nvSpPr>
          <p:spPr>
            <a:xfrm>
              <a:off x="384" y="1944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void clear()</a:t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61" name="Google Shape;261;p36"/>
            <p:cNvSpPr txBox="1"/>
            <p:nvPr/>
          </p:nvSpPr>
          <p:spPr>
            <a:xfrm>
              <a:off x="576" y="2073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Remueve todos los elementos de la  </a:t>
              </a:r>
              <a:r>
                <a:rPr b="1" lang="en" sz="13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ArrayList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 </a:t>
              </a:r>
              <a:endParaRPr sz="1200"/>
            </a:p>
          </p:txBody>
        </p:sp>
      </p:grpSp>
      <p:grpSp>
        <p:nvGrpSpPr>
          <p:cNvPr id="262" name="Google Shape;262;p36"/>
          <p:cNvGrpSpPr/>
          <p:nvPr/>
        </p:nvGrpSpPr>
        <p:grpSpPr>
          <a:xfrm>
            <a:off x="533824" y="2578894"/>
            <a:ext cx="8095400" cy="510778"/>
            <a:chOff x="336" y="2262"/>
            <a:chExt cx="5100" cy="429"/>
          </a:xfrm>
        </p:grpSpPr>
        <p:sp>
          <p:nvSpPr>
            <p:cNvPr id="263" name="Google Shape;263;p36"/>
            <p:cNvSpPr/>
            <p:nvPr/>
          </p:nvSpPr>
          <p:spPr>
            <a:xfrm>
              <a:off x="336" y="2278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64" name="Google Shape;264;p36"/>
            <p:cNvSpPr txBox="1"/>
            <p:nvPr/>
          </p:nvSpPr>
          <p:spPr>
            <a:xfrm>
              <a:off x="384" y="2262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int size()</a:t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65" name="Google Shape;265;p36"/>
            <p:cNvSpPr txBox="1"/>
            <p:nvPr/>
          </p:nvSpPr>
          <p:spPr>
            <a:xfrm>
              <a:off x="576" y="2391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Retorna el número de elementos en la </a:t>
              </a:r>
              <a:r>
                <a:rPr b="1" lang="en" sz="13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ArrayList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 </a:t>
              </a:r>
              <a:endParaRPr sz="1200"/>
            </a:p>
          </p:txBody>
        </p:sp>
      </p:grpSp>
      <p:grpSp>
        <p:nvGrpSpPr>
          <p:cNvPr id="266" name="Google Shape;266;p36"/>
          <p:cNvGrpSpPr/>
          <p:nvPr/>
        </p:nvGrpSpPr>
        <p:grpSpPr>
          <a:xfrm>
            <a:off x="533824" y="2957513"/>
            <a:ext cx="8095400" cy="889397"/>
            <a:chOff x="336" y="2580"/>
            <a:chExt cx="5100" cy="747"/>
          </a:xfrm>
        </p:grpSpPr>
        <p:sp>
          <p:nvSpPr>
            <p:cNvPr id="267" name="Google Shape;267;p36"/>
            <p:cNvSpPr/>
            <p:nvPr/>
          </p:nvSpPr>
          <p:spPr>
            <a:xfrm>
              <a:off x="336" y="2596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68" name="Google Shape;268;p36"/>
            <p:cNvSpPr txBox="1"/>
            <p:nvPr/>
          </p:nvSpPr>
          <p:spPr>
            <a:xfrm>
              <a:off x="384" y="2580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&lt;T&gt; get(int index)</a:t>
              </a:r>
              <a:endParaRPr b="1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69" name="Google Shape;269;p36"/>
            <p:cNvSpPr txBox="1"/>
            <p:nvPr/>
          </p:nvSpPr>
          <p:spPr>
            <a:xfrm>
              <a:off x="576" y="2709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Retorna el objeto en el index especificado. </a:t>
              </a:r>
              <a:endParaRPr sz="1200"/>
            </a:p>
          </p:txBody>
        </p:sp>
        <p:sp>
          <p:nvSpPr>
            <p:cNvPr id="270" name="Google Shape;270;p36"/>
            <p:cNvSpPr/>
            <p:nvPr/>
          </p:nvSpPr>
          <p:spPr>
            <a:xfrm>
              <a:off x="336" y="2914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71" name="Google Shape;271;p36"/>
            <p:cNvSpPr txBox="1"/>
            <p:nvPr/>
          </p:nvSpPr>
          <p:spPr>
            <a:xfrm>
              <a:off x="384" y="2898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&lt;T&gt; set(int index, &lt;T&gt; value)</a:t>
              </a:r>
              <a:endParaRPr b="1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72" name="Google Shape;272;p36"/>
            <p:cNvSpPr txBox="1"/>
            <p:nvPr/>
          </p:nvSpPr>
          <p:spPr>
            <a:xfrm>
              <a:off x="576" y="3027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Pone el nuevo valor en el index especificado y devuelve el valor anterior.</a:t>
              </a:r>
              <a:endParaRPr sz="1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273" name="Google Shape;273;p36"/>
          <p:cNvGrpSpPr/>
          <p:nvPr/>
        </p:nvGrpSpPr>
        <p:grpSpPr>
          <a:xfrm>
            <a:off x="533824" y="3714750"/>
            <a:ext cx="8095400" cy="1268016"/>
            <a:chOff x="336" y="3216"/>
            <a:chExt cx="5100" cy="1065"/>
          </a:xfrm>
        </p:grpSpPr>
        <p:sp>
          <p:nvSpPr>
            <p:cNvPr id="274" name="Google Shape;274;p36"/>
            <p:cNvSpPr/>
            <p:nvPr/>
          </p:nvSpPr>
          <p:spPr>
            <a:xfrm>
              <a:off x="336" y="3232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75" name="Google Shape;275;p36"/>
            <p:cNvSpPr txBox="1"/>
            <p:nvPr/>
          </p:nvSpPr>
          <p:spPr>
            <a:xfrm>
              <a:off x="384" y="3216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int indexOf(&lt;T&gt; value)</a:t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76" name="Google Shape;276;p36"/>
            <p:cNvSpPr txBox="1"/>
            <p:nvPr/>
          </p:nvSpPr>
          <p:spPr>
            <a:xfrm>
              <a:off x="576" y="3345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Retorna el index de la primera ocurrencia del valor especificado, o </a:t>
              </a:r>
              <a:r>
                <a:rPr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-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 si no se encuentra. </a:t>
              </a:r>
              <a:endParaRPr sz="1200"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336" y="3550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78" name="Google Shape;278;p36"/>
            <p:cNvSpPr txBox="1"/>
            <p:nvPr/>
          </p:nvSpPr>
          <p:spPr>
            <a:xfrm>
              <a:off x="384" y="3534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boolean contains(&lt;T&gt; value)</a:t>
              </a:r>
              <a:endParaRPr b="1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79" name="Google Shape;279;p36"/>
            <p:cNvSpPr txBox="1"/>
            <p:nvPr/>
          </p:nvSpPr>
          <p:spPr>
            <a:xfrm>
              <a:off x="576" y="3663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Retorna </a:t>
              </a:r>
              <a:r>
                <a:rPr b="1" lang="en" sz="13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true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si la </a:t>
              </a:r>
              <a:r>
                <a:rPr b="1" lang="en" sz="13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ArrayList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contiene el valor especificado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 </a:t>
              </a:r>
              <a:endParaRPr sz="1200"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336" y="3868"/>
              <a:ext cx="5100" cy="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8000" lIns="76025" spcFirstLastPara="1" rIns="76025" wrap="square" tIns="38000">
              <a:noAutofit/>
            </a:bodyPr>
            <a:lstStyle/>
            <a:p>
              <a:pPr indent="0" lvl="0" marL="0" marR="0" rtl="0" algn="ctr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81" name="Google Shape;281;p36"/>
            <p:cNvSpPr txBox="1"/>
            <p:nvPr/>
          </p:nvSpPr>
          <p:spPr>
            <a:xfrm>
              <a:off x="384" y="3852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boolean isEmpty()</a:t>
              </a:r>
              <a:endParaRPr b="1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  <p:sp>
          <p:nvSpPr>
            <p:cNvPr id="282" name="Google Shape;282;p36"/>
            <p:cNvSpPr txBox="1"/>
            <p:nvPr/>
          </p:nvSpPr>
          <p:spPr>
            <a:xfrm>
              <a:off x="576" y="3981"/>
              <a:ext cx="4800" cy="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8000" lIns="76025" spcFirstLastPara="1" rIns="76025" wrap="square" tIns="380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Retorna </a:t>
              </a:r>
              <a:r>
                <a:rPr b="1" lang="en" sz="13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true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si la </a:t>
              </a:r>
              <a:r>
                <a:rPr b="1" lang="en" sz="1300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ArrayList</a:t>
              </a:r>
              <a:r>
                <a:rPr lang="en" sz="15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no tiene ningún elemento. </a:t>
              </a:r>
              <a:endParaRPr sz="1200"/>
            </a:p>
          </p:txBody>
        </p:sp>
      </p:grpSp>
      <p:sp>
        <p:nvSpPr>
          <p:cNvPr id="283" name="Google Shape;283;p36"/>
          <p:cNvSpPr txBox="1"/>
          <p:nvPr/>
        </p:nvSpPr>
        <p:spPr>
          <a:xfrm>
            <a:off x="480" y="4912519"/>
            <a:ext cx="4947900" cy="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000" lIns="76025" spcFirstLastPara="1" rIns="76025" wrap="square" tIns="38000">
            <a:noAutofit/>
          </a:bodyPr>
          <a:lstStyle/>
          <a:p>
            <a:pPr indent="0" lvl="0" mar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portions of slides by Eric Roberts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Primitivos </a:t>
            </a:r>
            <a:endParaRPr/>
          </a:p>
        </p:txBody>
      </p:sp>
      <p:sp>
        <p:nvSpPr>
          <p:cNvPr id="289" name="Google Shape;289;p37"/>
          <p:cNvSpPr txBox="1"/>
          <p:nvPr>
            <p:ph idx="4294967295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Las ArrayLists y los primitivos tienen una historia de amor que requiere de </a:t>
            </a:r>
            <a:r>
              <a:rPr b="1" lang="en" sz="3000" u="sng">
                <a:solidFill>
                  <a:schemeClr val="lt1"/>
                </a:solidFill>
              </a:rPr>
              <a:t>más cuidado</a:t>
            </a:r>
            <a:r>
              <a:rPr lang="en" sz="3000">
                <a:solidFill>
                  <a:schemeClr val="lt1"/>
                </a:solidFill>
              </a:rPr>
              <a:t>.</a:t>
            </a:r>
            <a:endParaRPr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Cuál es ese cuidado?</a:t>
            </a:r>
            <a:endParaRPr/>
          </a:p>
        </p:txBody>
      </p:sp>
      <p:sp>
        <p:nvSpPr>
          <p:cNvPr id="295" name="Google Shape;295;p3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Si quieres usar una variable de tipo primitivo, lo tienes que indicar en el encabezado.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La conversión sucede de forma automática.</a:t>
            </a:r>
            <a:endParaRPr sz="1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Primitivos </a:t>
            </a:r>
            <a:endParaRPr/>
          </a:p>
        </p:txBody>
      </p:sp>
      <p:graphicFrame>
        <p:nvGraphicFramePr>
          <p:cNvPr id="301" name="Google Shape;301;p39"/>
          <p:cNvGraphicFramePr/>
          <p:nvPr/>
        </p:nvGraphicFramePr>
        <p:xfrm>
          <a:off x="1410078" y="200581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{DE9B3B68-51B6-41F4-A0E2-70065A5C17B4}</a:tableStyleId>
              </a:tblPr>
              <a:tblGrid>
                <a:gridCol w="3360200"/>
                <a:gridCol w="33602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 u="none" cap="none" strike="noStrike"/>
                        <a:t>Primitivo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/>
                        <a:t>Clase </a:t>
                      </a:r>
                      <a:r>
                        <a:rPr lang="en" sz="2600"/>
                        <a:t>“Wrapper” 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int</a:t>
                      </a:r>
                      <a:endParaRPr sz="2600">
                        <a:latin typeface="Courier"/>
                        <a:ea typeface="Courier"/>
                        <a:cs typeface="Courier"/>
                        <a:sym typeface="Courier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Integer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double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Double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boolean</a:t>
                      </a:r>
                      <a:endParaRPr sz="2600">
                        <a:latin typeface="Courier"/>
                        <a:ea typeface="Courier"/>
                        <a:cs typeface="Courier"/>
                        <a:sym typeface="Courier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Boolean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char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Character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ArrayList con Wrappers</a:t>
            </a:r>
            <a:endParaRPr/>
          </a:p>
        </p:txBody>
      </p:sp>
      <p:sp>
        <p:nvSpPr>
          <p:cNvPr id="307" name="Google Shape;307;p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// Utilicen la clase Wrapper cuando estén haciendo un ArrayList</a:t>
            </a:r>
            <a:endParaRPr sz="2200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</a:t>
            </a:r>
            <a:r>
              <a:rPr b="1"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Integer</a:t>
            </a: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&gt; numList = </a:t>
            </a:r>
            <a:r>
              <a:rPr b="1" lang="en" sz="18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new</a:t>
            </a:r>
            <a:r>
              <a:rPr lang="en" sz="1800">
                <a:solidFill>
                  <a:srgbClr val="7030A0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ArrayList&lt;</a:t>
            </a:r>
            <a:r>
              <a:rPr b="1"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Integer</a:t>
            </a: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&gt;();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22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numList.add(123);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numList.add(546);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int primerNum = numList.get(0);		</a:t>
            </a:r>
            <a:r>
              <a:rPr lang="en" sz="1800">
                <a:solidFill>
                  <a:schemeClr val="accent3"/>
                </a:solidFill>
                <a:latin typeface="Courier"/>
                <a:ea typeface="Courier"/>
                <a:cs typeface="Courier"/>
                <a:sym typeface="Courier"/>
              </a:rPr>
              <a:t>// 123</a:t>
            </a:r>
            <a:endParaRPr sz="1800">
              <a:solidFill>
                <a:schemeClr val="accent3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indent="0" lvl="1" marL="0" rt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int segundoNum = numList.get(1);	</a:t>
            </a:r>
            <a:r>
              <a:rPr lang="en" sz="1800">
                <a:solidFill>
                  <a:schemeClr val="accent3"/>
                </a:solidFill>
                <a:latin typeface="Courier"/>
                <a:ea typeface="Courier"/>
                <a:cs typeface="Courier"/>
                <a:sym typeface="Courier"/>
              </a:rPr>
              <a:t>// 456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308" name="Google Shape;308;p40"/>
          <p:cNvSpPr txBox="1"/>
          <p:nvPr/>
        </p:nvSpPr>
        <p:spPr>
          <a:xfrm>
            <a:off x="5323750" y="4655750"/>
            <a:ext cx="34590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La conversión sucede de forma automática</a:t>
            </a:r>
            <a:endParaRPr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1"/>
          <p:cNvSpPr txBox="1"/>
          <p:nvPr>
            <p:ph type="title"/>
          </p:nvPr>
        </p:nvSpPr>
        <p:spPr>
          <a:xfrm>
            <a:off x="727650" y="534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Estructura de Datos</a:t>
            </a:r>
            <a:endParaRPr/>
          </a:p>
        </p:txBody>
      </p:sp>
      <p:sp>
        <p:nvSpPr>
          <p:cNvPr id="314" name="Google Shape;314;p4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15" name="Google Shape;315;p41"/>
          <p:cNvGraphicFramePr/>
          <p:nvPr/>
        </p:nvGraphicFramePr>
        <p:xfrm>
          <a:off x="173862" y="140381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{571590BA-12AB-458C-B88C-91502F6F01D5}</a:tableStyleId>
              </a:tblPr>
              <a:tblGrid>
                <a:gridCol w="2832000"/>
                <a:gridCol w="5799200"/>
              </a:tblGrid>
              <a:tr h="5130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/>
                        <a:t>Operación</a:t>
                      </a:r>
                      <a:endParaRPr/>
                    </a:p>
                  </a:txBody>
                  <a:tcPr marT="45725" marB="45725" marR="91450" marL="91450" anchor="ctr"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400"/>
                        <a:t>ArrayListss</a:t>
                      </a:r>
                      <a:endParaRPr b="1" sz="2400"/>
                    </a:p>
                  </a:txBody>
                  <a:tcPr marT="45725" marB="45725" marR="91450" marL="91450" anchor="ctr"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724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84"/>
                        <a:t>Hacer una nueva</a:t>
                      </a:r>
                      <a:endParaRPr/>
                    </a:p>
                  </a:txBody>
                  <a:tcPr marT="45725" marB="45725" marR="91450" marL="91450" anchor="ctr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ArrayList&lt;String&gt; list = new ArrayList&lt;String&gt;();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FFF"/>
                    </a:solidFill>
                  </a:tcPr>
                </a:tc>
              </a:tr>
              <a:tr h="513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84"/>
                        <a:t>¿Qué tan larga es</a:t>
                      </a:r>
                      <a:r>
                        <a:rPr lang="en" sz="1984"/>
                        <a:t>?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list.size();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solidFill>
                      <a:srgbClr val="FFFFFF"/>
                    </a:solidFill>
                  </a:tcPr>
                </a:tc>
              </a:tr>
              <a:tr h="513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84"/>
                        <a:t>¿Necesitan un elemento</a:t>
                      </a:r>
                      <a:r>
                        <a:rPr lang="en" sz="1984"/>
                        <a:t>?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list.get(i);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solidFill>
                      <a:srgbClr val="FFFFFF"/>
                    </a:solidFill>
                  </a:tcPr>
                </a:tc>
              </a:tr>
              <a:tr h="606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84"/>
                        <a:t>¿Adicionar un elemento</a:t>
                      </a:r>
                      <a:r>
                        <a:rPr lang="en" sz="1984"/>
                        <a:t>?</a:t>
                      </a:r>
                      <a:endParaRPr/>
                    </a:p>
                  </a:txBody>
                  <a:tcPr marT="45725" marB="45725" marR="91450" marL="91450" anchor="ctr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list.set(i, value);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list.add(value);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solidFill>
                      <a:srgbClr val="FFFFFF"/>
                    </a:solidFill>
                  </a:tcPr>
                </a:tc>
              </a:tr>
              <a:tr h="5130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84"/>
                        <a:t>¿Ciclo</a:t>
                      </a:r>
                      <a:r>
                        <a:rPr lang="en" sz="1984"/>
                        <a:t>?</a:t>
                      </a:r>
                      <a:endParaRPr/>
                    </a:p>
                  </a:txBody>
                  <a:tcPr marT="45725" marB="45725" marR="91450" marL="91450" anchor="ctr"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for (int i = 0; i &lt; miArrayList.size(); i++)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91450" marL="91450" anchor="ctr"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2"/>
          <p:cNvSpPr txBox="1"/>
          <p:nvPr>
            <p:ph type="title"/>
          </p:nvPr>
        </p:nvSpPr>
        <p:spPr>
          <a:xfrm>
            <a:off x="727800" y="1812450"/>
            <a:ext cx="7688400" cy="15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¡Hagan lo que les apasiona!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poder de las colecciones en el mundo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2883382" cy="2261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5692825" y="43399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https://headbng.com/wp-content/uploads/2017/07/Abejas.jpg</a:t>
            </a:r>
            <a:endParaRPr sz="600"/>
          </a:p>
        </p:txBody>
      </p:sp>
      <p:sp>
        <p:nvSpPr>
          <p:cNvPr id="107" name="Google Shape;107;p16"/>
          <p:cNvSpPr txBox="1"/>
          <p:nvPr/>
        </p:nvSpPr>
        <p:spPr>
          <a:xfrm>
            <a:off x="729450" y="42629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"/>
              <a:t>http://tuplanetavital.org/wp-content/uploads/2013/02/caravana-hormigas-arrieras2.jpg</a:t>
            </a:r>
            <a:endParaRPr sz="400"/>
          </a:p>
        </p:txBody>
      </p:sp>
      <p:sp>
        <p:nvSpPr>
          <p:cNvPr id="108" name="Google Shape;108;p16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6187" y="2078875"/>
            <a:ext cx="3193065" cy="218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Caminen con los ojos ABIERTOS</a:t>
            </a:r>
            <a:endParaRPr sz="7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PERSISTENCIA ^ 2 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que se sigan inspirando en esta aventura de la programación….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poder de las colecciones en el mundo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pic>
        <p:nvPicPr>
          <p:cNvPr id="117" name="Google Shape;117;p17"/>
          <p:cNvPicPr preferRelativeResize="0"/>
          <p:nvPr/>
        </p:nvPicPr>
        <p:blipFill rotWithShape="1">
          <a:blip r:embed="rId3">
            <a:alphaModFix/>
          </a:blip>
          <a:srcRect b="11378" l="0" r="0" t="6935"/>
          <a:stretch/>
        </p:blipFill>
        <p:spPr>
          <a:xfrm>
            <a:off x="1087550" y="1984170"/>
            <a:ext cx="3000000" cy="245050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1087550" y="43399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"/>
              <a:t>http://www.filatelialopez.com/images/colkookaburra1.gif</a:t>
            </a:r>
            <a:endParaRPr sz="400"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8350" y="1984175"/>
            <a:ext cx="3579799" cy="238654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4838350" y="43399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"/>
              <a:t>https://www.soane.org/sites/default/files/banners/soane-research-library-books.jpg</a:t>
            </a:r>
            <a:endParaRPr sz="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 nosotros... ¿qué hemos hecho hasta hora?</a:t>
            </a:r>
            <a:endParaRPr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Trabajar con datos individuales….</a:t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1757900" y="2696725"/>
            <a:ext cx="1025400" cy="1025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FF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3678575" y="2571750"/>
            <a:ext cx="1367400" cy="11067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5762000" y="3084400"/>
            <a:ext cx="1302000" cy="4233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¿Y entonces?</a:t>
            </a:r>
            <a:endParaRPr/>
          </a:p>
        </p:txBody>
      </p:sp>
      <p:sp>
        <p:nvSpPr>
          <p:cNvPr id="135" name="Google Shape;135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★"/>
            </a:pPr>
            <a:r>
              <a:rPr lang="en" sz="1800"/>
              <a:t>¿Qué pasa cuando tenemos un número infinito de variables?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★"/>
            </a:pPr>
            <a:r>
              <a:rPr lang="en" sz="1800"/>
              <a:t>El poder de la programación está en la habilidad de trabajar con colecciones de datos.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Vamos a aprender sobre una clase especial que nos permite trabajar con colecciones.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ArrayLists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es?</a:t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Es un </a:t>
            </a:r>
            <a:r>
              <a:rPr b="1" lang="en" sz="1400"/>
              <a:t>o</a:t>
            </a:r>
            <a:r>
              <a:rPr b="1" lang="en" sz="1400"/>
              <a:t>bjeto especial</a:t>
            </a:r>
            <a:r>
              <a:rPr lang="en" sz="1400"/>
              <a:t> que es utilizado para guardar una lista de otros objetos.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Te deja poner una colección de objetos en un solo “lugar”.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Es una lista </a:t>
            </a:r>
            <a:r>
              <a:rPr b="1" lang="en" sz="1400"/>
              <a:t>ordenada</a:t>
            </a:r>
            <a:r>
              <a:rPr lang="en" sz="1400"/>
              <a:t> y </a:t>
            </a:r>
            <a:r>
              <a:rPr b="1" lang="en" sz="1400"/>
              <a:t>redimensionable </a:t>
            </a:r>
            <a:r>
              <a:rPr lang="en" sz="1400"/>
              <a:t>de información (e.g. Strings, int, double, GObject).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